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400" r:id="rId5"/>
    <p:sldId id="401" r:id="rId6"/>
    <p:sldId id="403" r:id="rId7"/>
    <p:sldId id="404" r:id="rId8"/>
    <p:sldId id="405" r:id="rId9"/>
    <p:sldId id="406" r:id="rId10"/>
    <p:sldId id="402" r:id="rId11"/>
    <p:sldId id="410" r:id="rId12"/>
    <p:sldId id="408" r:id="rId13"/>
    <p:sldId id="407" r:id="rId14"/>
    <p:sldId id="411" r:id="rId15"/>
    <p:sldId id="413" r:id="rId16"/>
    <p:sldId id="412" r:id="rId17"/>
    <p:sldId id="414" r:id="rId18"/>
    <p:sldId id="415" r:id="rId19"/>
    <p:sldId id="416" r:id="rId20"/>
    <p:sldId id="396" r:id="rId21"/>
    <p:sldId id="417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660"/>
  </p:normalViewPr>
  <p:slideViewPr>
    <p:cSldViewPr>
      <p:cViewPr varScale="1">
        <p:scale>
          <a:sx n="124" d="100"/>
          <a:sy n="124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45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7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58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3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1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56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48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0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1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20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62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16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27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577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221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247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473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3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665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20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668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095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935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590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054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019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355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99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3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7D387-113A-41B3-B76C-65C72A776080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E884-8324-412C-9A95-423F73CDF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026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anu.pihkala@helsinki.fi" TargetMode="External"/><Relationship Id="rId2" Type="http://schemas.openxmlformats.org/officeDocument/2006/relationships/hyperlink" Target="http://www.ekoahdistus.blogspot.fi/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books/2016/jul/15/rebecca-solnit-hope-in-the-dark-new-essay-embrace-unknow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eli.fi/en/raportit/climate-anxiety" TargetMode="External"/><Relationship Id="rId2" Type="http://schemas.openxmlformats.org/officeDocument/2006/relationships/hyperlink" Target="https://mieli.fi/fi/raportit/ilmastoahdistus-ja-sen-kanssa-el&#228;min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Ilmastoahdistus ja museoala</a:t>
            </a:r>
            <a:endParaRPr lang="fi-FI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28800"/>
            <a:ext cx="8077200" cy="1499616"/>
          </a:xfrm>
        </p:spPr>
        <p:txBody>
          <a:bodyPr/>
          <a:lstStyle/>
          <a:p>
            <a:r>
              <a:rPr lang="fi-FI" dirty="0" smtClean="0"/>
              <a:t>Dos.</a:t>
            </a:r>
            <a:r>
              <a:rPr lang="fi-FI" dirty="0" smtClean="0"/>
              <a:t> </a:t>
            </a:r>
            <a:r>
              <a:rPr lang="fi-FI" dirty="0" smtClean="0"/>
              <a:t>Panu Pihkala,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5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 descr="Mieli_maassa_kansi.pdf - Adobe Acrobat Reader D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669" y="260648"/>
            <a:ext cx="11108269" cy="6245352"/>
          </a:xfrm>
        </p:spPr>
      </p:pic>
    </p:spTree>
    <p:extLst>
      <p:ext uri="{BB962C8B-B14F-4D97-AF65-F5344CB8AC3E}">
        <p14:creationId xmlns:p14="http://schemas.microsoft.com/office/powerpoint/2010/main" val="3081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Kyky pärjätä tunteiden kanssa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Emotionaalinen </a:t>
            </a:r>
            <a:r>
              <a:rPr lang="fi-FI" dirty="0" err="1" smtClean="0"/>
              <a:t>resilienssi</a:t>
            </a:r>
            <a:endParaRPr lang="fi-FI" dirty="0" smtClean="0"/>
          </a:p>
          <a:p>
            <a:pPr lvl="1"/>
            <a:r>
              <a:rPr lang="fi-FI" dirty="0" smtClean="0"/>
              <a:t>Tai: affektiivinen adaptaatio</a:t>
            </a:r>
          </a:p>
          <a:p>
            <a:pPr lvl="1"/>
            <a:r>
              <a:rPr lang="fi-FI" dirty="0" smtClean="0"/>
              <a:t>Taustalla: eksistentiaalinen </a:t>
            </a:r>
            <a:r>
              <a:rPr lang="fi-FI" dirty="0" err="1" smtClean="0"/>
              <a:t>resilienssi</a:t>
            </a:r>
            <a:endParaRPr lang="fi-FI" dirty="0" smtClean="0"/>
          </a:p>
          <a:p>
            <a:pPr lvl="2"/>
            <a:r>
              <a:rPr lang="fi-FI" dirty="0" smtClean="0"/>
              <a:t>Ks. </a:t>
            </a:r>
            <a:r>
              <a:rPr lang="fi-FI" i="1" dirty="0" smtClean="0"/>
              <a:t>Mieli maassa? </a:t>
            </a:r>
            <a:r>
              <a:rPr lang="fi-FI" dirty="0" smtClean="0"/>
              <a:t>johdanto</a:t>
            </a:r>
            <a:endParaRPr lang="fi-FI" i="1" dirty="0" smtClean="0"/>
          </a:p>
          <a:p>
            <a:r>
              <a:rPr lang="fi-FI" dirty="0" smtClean="0"/>
              <a:t>Miten kyetä säilyttämään toimintakyky muutosten keskellä myös tunteiden ja elämän eksistentiaalisten peruskysymysten suhteen?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09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Museokasvattajat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“As </a:t>
            </a:r>
            <a:r>
              <a:rPr lang="en-US" b="1" dirty="0"/>
              <a:t>museum educators </a:t>
            </a:r>
            <a:r>
              <a:rPr lang="en-US" dirty="0"/>
              <a:t>seek to build capacity for addressing complex and broad-scale issues, this study suggests that attention to the role of </a:t>
            </a:r>
            <a:r>
              <a:rPr lang="en-US" b="1" dirty="0"/>
              <a:t>emotional work </a:t>
            </a:r>
            <a:r>
              <a:rPr lang="en-US" dirty="0"/>
              <a:t>and affective disposition toward that work is an important dimension of the process</a:t>
            </a:r>
            <a:r>
              <a:rPr lang="en-US" dirty="0" smtClean="0"/>
              <a:t>. 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(jatkuu)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… </a:t>
            </a:r>
            <a:r>
              <a:rPr lang="fi-FI" dirty="0" err="1" smtClean="0"/>
              <a:t>Further</a:t>
            </a:r>
            <a:r>
              <a:rPr lang="fi-FI" dirty="0"/>
              <a:t>, </a:t>
            </a:r>
            <a:r>
              <a:rPr lang="fi-FI" dirty="0" err="1"/>
              <a:t>increased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hope</a:t>
            </a:r>
            <a:r>
              <a:rPr lang="fi-FI" dirty="0"/>
              <a:t>, </a:t>
            </a:r>
            <a:r>
              <a:rPr lang="en-US" dirty="0"/>
              <a:t>improved energy, and certainty in knowledge about climate change were associated with greater frequency and comfort with </a:t>
            </a:r>
            <a:r>
              <a:rPr lang="en-US" b="1" dirty="0"/>
              <a:t>engaging in discussions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others</a:t>
            </a:r>
            <a:r>
              <a:rPr lang="fi-FI" dirty="0" smtClean="0"/>
              <a:t>.”</a:t>
            </a:r>
          </a:p>
          <a:p>
            <a:pPr lvl="1"/>
            <a:r>
              <a:rPr lang="en-US" sz="2000" dirty="0"/>
              <a:t>Janet K. Swim &amp; John Fraser (2013) </a:t>
            </a:r>
            <a:r>
              <a:rPr lang="en-US" sz="2000" dirty="0" smtClean="0"/>
              <a:t>“Fostering </a:t>
            </a:r>
            <a:r>
              <a:rPr lang="en-US" sz="2000" dirty="0"/>
              <a:t>Hope in Climate </a:t>
            </a:r>
            <a:r>
              <a:rPr lang="en-US" sz="2000" dirty="0" smtClean="0"/>
              <a:t>Change Educators”, </a:t>
            </a:r>
            <a:r>
              <a:rPr lang="en-US" sz="2000" i="1" dirty="0"/>
              <a:t>Journal of Museum Education</a:t>
            </a:r>
            <a:r>
              <a:rPr lang="en-US" sz="2000" dirty="0"/>
              <a:t>, 38:3, 286-297,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DOI</a:t>
            </a:r>
            <a:r>
              <a:rPr lang="en-US" sz="2000" dirty="0"/>
              <a:t>: 10.1080/10598650.2013.11510781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Museoalan mahdollisuuksia, haasteita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Museoalan väen keskinäinen keskustelu ja vertaistuki</a:t>
            </a:r>
          </a:p>
          <a:p>
            <a:pPr lvl="1"/>
            <a:r>
              <a:rPr lang="fi-FI" dirty="0" smtClean="0"/>
              <a:t>Työyhteisöjen kulttuurin kehittäminen tässä suhteessa</a:t>
            </a:r>
          </a:p>
          <a:p>
            <a:r>
              <a:rPr lang="fi-FI" dirty="0" smtClean="0"/>
              <a:t>Kävijöille: museot ovat erityisiä paikkoja, joissa ajan ja paikan rajat hälvenevät</a:t>
            </a:r>
          </a:p>
          <a:p>
            <a:pPr lvl="1"/>
            <a:r>
              <a:rPr lang="fi-FI" dirty="0" smtClean="0"/>
              <a:t>Vrt. antropologi Victor Turnerin termit </a:t>
            </a:r>
            <a:r>
              <a:rPr lang="fi-FI" i="1" dirty="0" err="1" smtClean="0"/>
              <a:t>liminaalinen</a:t>
            </a:r>
            <a:r>
              <a:rPr lang="fi-FI" dirty="0" smtClean="0"/>
              <a:t> ja </a:t>
            </a:r>
            <a:r>
              <a:rPr lang="fi-FI" i="1" dirty="0" err="1" smtClean="0"/>
              <a:t>communitas</a:t>
            </a:r>
            <a:endParaRPr lang="fi-FI" i="1" dirty="0" smtClean="0"/>
          </a:p>
          <a:p>
            <a:pPr lvl="1"/>
            <a:r>
              <a:rPr lang="fi-FI" dirty="0" smtClean="0"/>
              <a:t>Mahdollistaa parhaimmillaan vaikeiden asioiden kohtaamisen sekä yhteenkuuluvuuden tunteen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82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Museokäynti voi muodostaa eräänlaisen ”</a:t>
            </a:r>
            <a:r>
              <a:rPr lang="fi-FI" dirty="0" err="1" smtClean="0"/>
              <a:t>liminaalisen</a:t>
            </a:r>
            <a:r>
              <a:rPr lang="fi-FI" dirty="0" smtClean="0"/>
              <a:t> matkan” kaaren, joka helpottaa sekä vaikeiden asioiden kohtaamista että arkeen palaamista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9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Erilaiset tunnesävyt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416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Mitä kaikkia affektiivisia sävyjä museoiden ympäristöaineistoihin sisällytetään?</a:t>
            </a:r>
          </a:p>
          <a:p>
            <a:pPr lvl="1"/>
            <a:r>
              <a:rPr lang="fi-FI" dirty="0"/>
              <a:t>Suru ja luopuminen, vrt. muistaminen: </a:t>
            </a:r>
            <a:r>
              <a:rPr lang="fi-FI" i="1" dirty="0"/>
              <a:t>Mieli maassa?</a:t>
            </a:r>
            <a:r>
              <a:rPr lang="fi-FI" dirty="0"/>
              <a:t>-kirjassa esimerkiksi talvisuru, </a:t>
            </a:r>
            <a:r>
              <a:rPr lang="fi-FI" dirty="0" smtClean="0"/>
              <a:t>lumikaiho</a:t>
            </a:r>
          </a:p>
          <a:p>
            <a:pPr lvl="1"/>
            <a:r>
              <a:rPr lang="fi-FI" dirty="0" smtClean="0"/>
              <a:t>Päättäväinen selviytyminen (jossa myös suuttumuksen tunne-energiaa usein mukana)</a:t>
            </a:r>
          </a:p>
          <a:p>
            <a:pPr lvl="2"/>
            <a:r>
              <a:rPr lang="fi-FI" dirty="0" smtClean="0"/>
              <a:t>Mitä esimerkkejä menneisyydestä voisi nostaa tähän?</a:t>
            </a:r>
          </a:p>
          <a:p>
            <a:pPr lvl="1"/>
            <a:r>
              <a:rPr lang="fi-FI" dirty="0" smtClean="0"/>
              <a:t>Sosiaaliset ristiriidat ja niiden keskellä selviäminen: mitä nostoja siihen menneisyyden kriisiajoilta?</a:t>
            </a:r>
          </a:p>
          <a:p>
            <a:pPr lvl="2"/>
            <a:r>
              <a:rPr lang="fi-FI" dirty="0" smtClean="0"/>
              <a:t>Ilmastoristiriidat ovat kanssamme, halusimme tai emme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1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 err="1" smtClean="0"/>
              <a:t>Curating</a:t>
            </a:r>
            <a:r>
              <a:rPr lang="fi-FI" i="1" dirty="0" smtClean="0"/>
              <a:t> </a:t>
            </a:r>
            <a:r>
              <a:rPr lang="fi-FI" i="1" dirty="0" err="1" smtClean="0"/>
              <a:t>the</a:t>
            </a:r>
            <a:r>
              <a:rPr lang="fi-FI" i="1" dirty="0" smtClean="0"/>
              <a:t> </a:t>
            </a:r>
            <a:r>
              <a:rPr lang="fi-FI" i="1" dirty="0" err="1" smtClean="0"/>
              <a:t>Future</a:t>
            </a:r>
            <a:r>
              <a:rPr lang="fi-FI" i="1" dirty="0" smtClean="0"/>
              <a:t> </a:t>
            </a:r>
            <a:r>
              <a:rPr lang="fi-FI" dirty="0" smtClean="0"/>
              <a:t>(2016)</a:t>
            </a:r>
            <a:endParaRPr lang="fi-FI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906888" cy="4102081"/>
          </a:xfrm>
        </p:spPr>
        <p:txBody>
          <a:bodyPr/>
          <a:lstStyle/>
          <a:p>
            <a:r>
              <a:rPr lang="fi-FI" dirty="0" smtClean="0"/>
              <a:t>Jonkin verran keskustelua</a:t>
            </a:r>
            <a:br>
              <a:rPr lang="fi-FI" dirty="0" smtClean="0"/>
            </a:br>
            <a:r>
              <a:rPr lang="fi-FI" dirty="0" smtClean="0"/>
              <a:t>”affektiivisesta ja </a:t>
            </a:r>
            <a:br>
              <a:rPr lang="fi-FI" dirty="0" smtClean="0"/>
            </a:br>
            <a:r>
              <a:rPr lang="fi-FI" dirty="0" smtClean="0"/>
              <a:t>emotionaalista” </a:t>
            </a:r>
            <a:br>
              <a:rPr lang="fi-FI" dirty="0" smtClean="0"/>
            </a:br>
            <a:r>
              <a:rPr lang="fi-FI" dirty="0" smtClean="0"/>
              <a:t>ulottuvuudesta</a:t>
            </a:r>
            <a:endParaRPr lang="fi-FI" dirty="0"/>
          </a:p>
        </p:txBody>
      </p:sp>
      <p:pic>
        <p:nvPicPr>
          <p:cNvPr id="1026" name="Picture 2" descr="Curating the Future: Museums, Communities and Climate Change, 1st Edition (Paperback) 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5" y="1829147"/>
            <a:ext cx="28670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Toivo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”Toivo ei ole varmuutta siitä, että jokin asia onnistuu, vaan vakuuttuneisuutta siitä, että asioilla on merkitys riippumatta siitä, miten käy.” –</a:t>
            </a:r>
            <a:r>
              <a:rPr lang="fi-FI" dirty="0" err="1" smtClean="0"/>
              <a:t>Vaclav</a:t>
            </a:r>
            <a:r>
              <a:rPr lang="fi-FI" dirty="0" smtClean="0"/>
              <a:t> Havel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92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Lue lisää: </a:t>
            </a:r>
            <a:br>
              <a:rPr lang="fi-FI" dirty="0" smtClean="0"/>
            </a:br>
            <a:r>
              <a:rPr lang="fi-FI" dirty="0" smtClean="0">
                <a:hlinkClick r:id="rId2"/>
              </a:rPr>
              <a:t>www.ekoahdistus.blogspot.fi</a:t>
            </a:r>
            <a:r>
              <a:rPr lang="fi-FI" dirty="0" smtClean="0"/>
              <a:t> </a:t>
            </a:r>
            <a:endParaRPr lang="fi-FI" sz="2600" dirty="0" smtClean="0"/>
          </a:p>
          <a:p>
            <a:r>
              <a:rPr lang="fi-FI" dirty="0"/>
              <a:t>Yhteystiedot:</a:t>
            </a:r>
            <a:br>
              <a:rPr lang="fi-FI" dirty="0"/>
            </a:br>
            <a:r>
              <a:rPr lang="fi-FI" dirty="0">
                <a:hlinkClick r:id="rId3"/>
              </a:rPr>
              <a:t>panu.pihkala@helsinki.fi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Helsingin yliopisto, Teologinen </a:t>
            </a:r>
            <a:r>
              <a:rPr lang="fi-FI" dirty="0" smtClean="0"/>
              <a:t>tiedekunta, HELSUS </a:t>
            </a:r>
            <a:r>
              <a:rPr lang="fi-FI" dirty="0" err="1" smtClean="0"/>
              <a:t>Sustainability</a:t>
            </a:r>
            <a:r>
              <a:rPr lang="fi-FI" dirty="0" smtClean="0"/>
              <a:t> Science Center</a:t>
            </a:r>
            <a:br>
              <a:rPr lang="fi-FI" dirty="0" smtClean="0"/>
            </a:br>
            <a:r>
              <a:rPr lang="fi-FI" dirty="0" smtClean="0"/>
              <a:t>Twitter: @</a:t>
            </a:r>
            <a:r>
              <a:rPr lang="fi-FI" dirty="0" err="1" smtClean="0"/>
              <a:t>panupihkala</a:t>
            </a:r>
            <a:r>
              <a:rPr lang="fi-FI" dirty="0" smtClean="0"/>
              <a:t> 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28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Muistaminen ja toivo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”</a:t>
            </a:r>
            <a:r>
              <a:rPr lang="en-US" dirty="0"/>
              <a:t> </a:t>
            </a:r>
            <a:r>
              <a:rPr lang="en-US" dirty="0" smtClean="0"/>
              <a:t>‘Memory </a:t>
            </a:r>
            <a:r>
              <a:rPr lang="en-US" dirty="0"/>
              <a:t>produces hope in the same way that amnesia produces despair</a:t>
            </a:r>
            <a:r>
              <a:rPr lang="en-US" dirty="0" smtClean="0"/>
              <a:t>,’ </a:t>
            </a:r>
            <a:r>
              <a:rPr lang="en-US" dirty="0"/>
              <a:t>the theologian Walter </a:t>
            </a:r>
            <a:r>
              <a:rPr lang="en-US" dirty="0" err="1"/>
              <a:t>Brueggemann</a:t>
            </a:r>
            <a:r>
              <a:rPr lang="en-US" dirty="0"/>
              <a:t> noted. It is an extraordinary statement, one that reminds us that though hope is about the future, grounds for hope lie in the records and recollections of the past</a:t>
            </a:r>
            <a:r>
              <a:rPr lang="en-US" dirty="0" smtClean="0"/>
              <a:t>.”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Rebecca </a:t>
            </a:r>
            <a:r>
              <a:rPr lang="fi-FI" dirty="0" err="1" smtClean="0"/>
              <a:t>Solnit</a:t>
            </a:r>
            <a:r>
              <a:rPr lang="fi-FI" dirty="0" smtClean="0"/>
              <a:t>, 2016 </a:t>
            </a:r>
            <a:r>
              <a:rPr lang="fi-FI" sz="2200" dirty="0">
                <a:hlinkClick r:id="rId2"/>
              </a:rPr>
              <a:t>https://</a:t>
            </a:r>
            <a:r>
              <a:rPr lang="fi-FI" sz="2200" dirty="0" smtClean="0">
                <a:hlinkClick r:id="rId2"/>
              </a:rPr>
              <a:t>www.theguardian.com/books/2016/jul/15/rebecca-solnit-hope-in-the-dark-new-essay-embrace-unknown</a:t>
            </a:r>
            <a:r>
              <a:rPr lang="fi-FI" sz="2200" dirty="0" smtClean="0"/>
              <a:t>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9915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2017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41" y="1774825"/>
            <a:ext cx="6406318" cy="4625975"/>
          </a:xfrm>
        </p:spPr>
      </p:pic>
    </p:spTree>
    <p:extLst>
      <p:ext uri="{BB962C8B-B14F-4D97-AF65-F5344CB8AC3E}">
        <p14:creationId xmlns:p14="http://schemas.microsoft.com/office/powerpoint/2010/main" val="38286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on ympäristöahdistus?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Ihmisillä on runsaasti erilaisia vaikeita tunteita ympäristötuhoihin liittyen</a:t>
            </a:r>
          </a:p>
          <a:p>
            <a:r>
              <a:rPr lang="fi-FI" dirty="0" smtClean="0"/>
              <a:t>Oireita voi kuvata skaalan tai janan kautta</a:t>
            </a:r>
          </a:p>
          <a:p>
            <a:r>
              <a:rPr lang="fi-FI" dirty="0"/>
              <a:t>Todella yleistä on epämääräisen levottomuuden, alakuloisuuden ja ahdistuneisuuden kokemus</a:t>
            </a:r>
          </a:p>
          <a:p>
            <a:r>
              <a:rPr lang="fi-FI" dirty="0" smtClean="0"/>
              <a:t>Osa ihmisistä kokee jopa psykofyysisiä oireita, kun kohtaa huonoja ympäristöuutisia: päänsärkyä, pahoinvointia jne. </a:t>
            </a:r>
          </a:p>
        </p:txBody>
      </p:sp>
    </p:spTree>
    <p:extLst>
      <p:ext uri="{BB962C8B-B14F-4D97-AF65-F5344CB8AC3E}">
        <p14:creationId xmlns:p14="http://schemas.microsoft.com/office/powerpoint/2010/main" val="28267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Ilmastoahdistus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= se osa ympäristöahdistuksesta, joka liittyy ilmastonmuutokseen</a:t>
            </a:r>
          </a:p>
          <a:p>
            <a:r>
              <a:rPr lang="fi-FI" dirty="0" smtClean="0"/>
              <a:t>Ks. </a:t>
            </a:r>
            <a:r>
              <a:rPr lang="fi-FI" i="1" dirty="0" smtClean="0"/>
              <a:t>Ilmastoahdistus ja sen kanssa eläminen</a:t>
            </a:r>
            <a:r>
              <a:rPr lang="fi-FI" dirty="0" smtClean="0"/>
              <a:t>, </a:t>
            </a:r>
            <a:br>
              <a:rPr lang="fi-FI" dirty="0" smtClean="0"/>
            </a:br>
            <a:r>
              <a:rPr lang="fi-FI" dirty="0" smtClean="0"/>
              <a:t>Mieli ry. (Suomen mielenterveysseura), kesäkuu 2019, Panu Pihkala</a:t>
            </a:r>
            <a:br>
              <a:rPr lang="fi-FI" dirty="0" smtClean="0"/>
            </a:br>
            <a:r>
              <a:rPr lang="fi-FI" sz="1800" dirty="0">
                <a:hlinkClick r:id="rId2"/>
              </a:rPr>
              <a:t>https://</a:t>
            </a:r>
            <a:r>
              <a:rPr lang="fi-FI" sz="1800" dirty="0" smtClean="0">
                <a:hlinkClick r:id="rId2"/>
              </a:rPr>
              <a:t>mieli.fi/fi/raportit/ilmastoahdistus-ja-sen-kanssa-eläminen</a:t>
            </a:r>
            <a:endParaRPr lang="fi-FI" sz="1800" dirty="0" smtClean="0"/>
          </a:p>
          <a:p>
            <a:pPr lvl="1"/>
            <a:r>
              <a:rPr lang="fi-FI" sz="2000" dirty="0" err="1" smtClean="0"/>
              <a:t>Available</a:t>
            </a:r>
            <a:r>
              <a:rPr lang="fi-FI" sz="2000" dirty="0" smtClean="0"/>
              <a:t> </a:t>
            </a:r>
            <a:r>
              <a:rPr lang="fi-FI" sz="2000" dirty="0" err="1" smtClean="0"/>
              <a:t>also</a:t>
            </a:r>
            <a:r>
              <a:rPr lang="fi-FI" sz="2000" dirty="0" smtClean="0"/>
              <a:t> in English: </a:t>
            </a:r>
            <a:r>
              <a:rPr lang="fi-FI" sz="2000" dirty="0">
                <a:hlinkClick r:id="rId3"/>
              </a:rPr>
              <a:t>https://</a:t>
            </a:r>
            <a:r>
              <a:rPr lang="fi-FI" sz="2000" dirty="0" smtClean="0">
                <a:hlinkClick r:id="rId3"/>
              </a:rPr>
              <a:t>mieli.fi/en/raportit/climate-anxiety</a:t>
            </a:r>
            <a:r>
              <a:rPr lang="fi-FI" sz="2000" dirty="0" smtClean="0"/>
              <a:t> 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150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Ilmastoahdistus ei ole lähtökohtaisesti sairaus!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”Ilmastoahdistus </a:t>
            </a:r>
            <a:r>
              <a:rPr lang="fi-FI" dirty="0"/>
              <a:t>voi olla ongelma, jos se on niin voimakasta että henkilö lamaantuu, mutta </a:t>
            </a:r>
            <a:r>
              <a:rPr lang="fi-FI" dirty="0" smtClean="0"/>
              <a:t>lähtökohtaisesti </a:t>
            </a:r>
            <a:r>
              <a:rPr lang="fi-FI" dirty="0"/>
              <a:t>ilmastoahdistus ei ole sairaus vaan ymmärrettävä reaktio maailman </a:t>
            </a:r>
            <a:r>
              <a:rPr lang="fi-FI" dirty="0" smtClean="0"/>
              <a:t>ympäristöongelmien </a:t>
            </a:r>
            <a:r>
              <a:rPr lang="fi-FI" dirty="0"/>
              <a:t>suuruuteen</a:t>
            </a:r>
            <a:r>
              <a:rPr lang="fi-FI" dirty="0" smtClean="0"/>
              <a:t>.”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1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Toiminta / tunteet / merkityksellisyys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”Ilmastoahdistus </a:t>
            </a:r>
            <a:r>
              <a:rPr lang="fi-FI" dirty="0"/>
              <a:t>on usein toiminut myös merkittävänä voimavarana, mutta tämä edellyttää sitä, että henkilö löytää yhdessä toisten kanssa a) riittävästi aikaa ja tilaa tunteiden käsittelyyn sekä b) riittävästi toimintamahdollisuuksia ilmastonmuutoksen hillitsemiseksi.” </a:t>
            </a:r>
          </a:p>
        </p:txBody>
      </p:sp>
    </p:spTree>
    <p:extLst>
      <p:ext uri="{BB962C8B-B14F-4D97-AF65-F5344CB8AC3E}">
        <p14:creationId xmlns:p14="http://schemas.microsoft.com/office/powerpoint/2010/main" val="19772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Museoala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Tärkeää, että osallistuu ilmastotoimintaan omalta osaltaan: päästöjen vähentäminen + ilmastokasvatuksellinen rooli</a:t>
            </a:r>
          </a:p>
          <a:p>
            <a:pPr lvl="1"/>
            <a:r>
              <a:rPr lang="fi-FI" dirty="0" smtClean="0"/>
              <a:t>Kasvatus, viestintä ja vaikuttaminen nivoutuvat</a:t>
            </a:r>
          </a:p>
          <a:p>
            <a:pPr lvl="2"/>
            <a:r>
              <a:rPr lang="fi-FI" dirty="0" smtClean="0"/>
              <a:t>Vrt. tuore ilmastoviestinnän tutkimuksen yhdistys</a:t>
            </a:r>
          </a:p>
          <a:p>
            <a:r>
              <a:rPr lang="fi-FI" dirty="0" smtClean="0"/>
              <a:t>PP: museoalan mahdollinen erityiskontribuutio: tunteiden kanssa elämisen auttaminen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44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0" y="260648"/>
            <a:ext cx="8049972" cy="6264696"/>
          </a:xfrm>
        </p:spPr>
      </p:pic>
    </p:spTree>
    <p:extLst>
      <p:ext uri="{BB962C8B-B14F-4D97-AF65-F5344CB8AC3E}">
        <p14:creationId xmlns:p14="http://schemas.microsoft.com/office/powerpoint/2010/main" val="14790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4485</TotalTime>
  <Words>546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Century Gothic</vt:lpstr>
      <vt:lpstr>Corbel</vt:lpstr>
      <vt:lpstr>Wingdings</vt:lpstr>
      <vt:lpstr>Wingdings 2</vt:lpstr>
      <vt:lpstr>Wingdings 3</vt:lpstr>
      <vt:lpstr>Module</vt:lpstr>
      <vt:lpstr>1_Module</vt:lpstr>
      <vt:lpstr>Vapor Trail</vt:lpstr>
      <vt:lpstr>Ilmastoahdistus ja museoala</vt:lpstr>
      <vt:lpstr>Muistaminen ja toivo</vt:lpstr>
      <vt:lpstr>2017</vt:lpstr>
      <vt:lpstr>Mitä on ympäristöahdistus?</vt:lpstr>
      <vt:lpstr>Ilmastoahdistus</vt:lpstr>
      <vt:lpstr>Ilmastoahdistus ei ole lähtökohtaisesti sairaus!</vt:lpstr>
      <vt:lpstr>Toiminta / tunteet / merkityksellisyys</vt:lpstr>
      <vt:lpstr>Museoala</vt:lpstr>
      <vt:lpstr>PowerPoint Presentation</vt:lpstr>
      <vt:lpstr>PowerPoint Presentation</vt:lpstr>
      <vt:lpstr>Kyky pärjätä tunteiden kanssa</vt:lpstr>
      <vt:lpstr>Museokasvattajat</vt:lpstr>
      <vt:lpstr>(jatkuu)</vt:lpstr>
      <vt:lpstr>Museoalan mahdollisuuksia, haasteita</vt:lpstr>
      <vt:lpstr>PowerPoint Presentation</vt:lpstr>
      <vt:lpstr>Erilaiset tunnesävyt</vt:lpstr>
      <vt:lpstr>Curating the Future (2016)</vt:lpstr>
      <vt:lpstr>Toivo</vt:lpstr>
      <vt:lpstr>Kiitos!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Uskonto ja ympäristökysymys</dc:title>
  <dc:creator>Pihkala, Panu P</dc:creator>
  <cp:lastModifiedBy>Pihkala, Panu P</cp:lastModifiedBy>
  <cp:revision>97</cp:revision>
  <dcterms:created xsi:type="dcterms:W3CDTF">2014-11-24T14:08:16Z</dcterms:created>
  <dcterms:modified xsi:type="dcterms:W3CDTF">2019-11-01T14:04:23Z</dcterms:modified>
</cp:coreProperties>
</file>